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42" r:id="rId2"/>
    <p:sldId id="354" r:id="rId3"/>
    <p:sldId id="355" r:id="rId4"/>
    <p:sldId id="343" r:id="rId5"/>
    <p:sldId id="344" r:id="rId6"/>
    <p:sldId id="345" r:id="rId7"/>
    <p:sldId id="346" r:id="rId8"/>
    <p:sldId id="347" r:id="rId9"/>
    <p:sldId id="348" r:id="rId10"/>
    <p:sldId id="349" r:id="rId11"/>
    <p:sldId id="350" r:id="rId12"/>
    <p:sldId id="351" r:id="rId13"/>
    <p:sldId id="352" r:id="rId14"/>
    <p:sldId id="35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990099"/>
    <a:srgbClr val="00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48" d="100"/>
          <a:sy n="48" d="100"/>
        </p:scale>
        <p:origin x="-1986" y="-564"/>
      </p:cViewPr>
      <p:guideLst>
        <p:guide orient="horz" pos="2160"/>
        <p:guide pos="2880"/>
      </p:guideLst>
    </p:cSldViewPr>
  </p:slideViewPr>
  <p:outlineViewPr>
    <p:cViewPr>
      <p:scale>
        <a:sx n="33" d="100"/>
        <a:sy n="33" d="100"/>
      </p:scale>
      <p:origin x="54" y="26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B9500-6089-436F-A403-26FBD0F10D43}" type="datetimeFigureOut">
              <a:rPr lang="tr-TR" smtClean="0"/>
              <a:t>1.9.2015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B200F-6E0E-43BB-BB1D-315E04C2870B}" type="slidenum">
              <a:rPr lang="tr-TR" smtClean="0"/>
              <a:t>‹#›</a:t>
            </a:fld>
            <a:endParaRPr lang="tr-TR"/>
          </a:p>
        </p:txBody>
      </p:sp>
    </p:spTree>
    <p:extLst>
      <p:ext uri="{BB962C8B-B14F-4D97-AF65-F5344CB8AC3E}">
        <p14:creationId xmlns:p14="http://schemas.microsoft.com/office/powerpoint/2010/main" val="352750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CEA9C0D-3A5A-4C0A-854D-DFF54FE8EC29}" type="datetimeFigureOut">
              <a:rPr lang="tr-TR" smtClean="0"/>
              <a:pPr/>
              <a:t>1.9.2015</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A28249B-C511-42A4-92FD-81B07EF980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CEA9C0D-3A5A-4C0A-854D-DFF54FE8EC29}" type="datetimeFigureOut">
              <a:rPr lang="tr-TR" smtClean="0"/>
              <a:pPr/>
              <a:t>1.9.2015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249B-C511-42A4-92FD-81B07EF980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CEA9C0D-3A5A-4C0A-854D-DFF54FE8EC29}" type="datetimeFigureOut">
              <a:rPr lang="tr-TR" smtClean="0"/>
              <a:pPr/>
              <a:t>1.9.2015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249B-C511-42A4-92FD-81B07EF980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CEA9C0D-3A5A-4C0A-854D-DFF54FE8EC29}" type="datetimeFigureOut">
              <a:rPr lang="tr-TR" smtClean="0"/>
              <a:pPr/>
              <a:t>1.9.2015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249B-C511-42A4-92FD-81B07EF980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EA9C0D-3A5A-4C0A-854D-DFF54FE8EC29}" type="datetimeFigureOut">
              <a:rPr lang="tr-TR" smtClean="0"/>
              <a:pPr/>
              <a:t>1.9.2015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A28249B-C511-42A4-92FD-81B07EF9805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3CEA9C0D-3A5A-4C0A-854D-DFF54FE8EC29}" type="datetimeFigureOut">
              <a:rPr lang="tr-TR" smtClean="0"/>
              <a:pPr/>
              <a:t>1.9.2015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A28249B-C511-42A4-92FD-81B07EF98050}" type="slidenum">
              <a:rPr lang="tr-TR" smtClean="0"/>
              <a:pPr/>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3CEA9C0D-3A5A-4C0A-854D-DFF54FE8EC29}" type="datetimeFigureOut">
              <a:rPr lang="tr-TR" smtClean="0"/>
              <a:pPr/>
              <a:t>1.9.2015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A28249B-C511-42A4-92FD-81B07EF98050}" type="slidenum">
              <a:rPr lang="tr-TR" smtClean="0"/>
              <a:pPr/>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CEA9C0D-3A5A-4C0A-854D-DFF54FE8EC29}" type="datetimeFigureOut">
              <a:rPr lang="tr-TR" smtClean="0"/>
              <a:pPr/>
              <a:t>1.9.2015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A28249B-C511-42A4-92FD-81B07EF980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A9C0D-3A5A-4C0A-854D-DFF54FE8EC29}" type="datetimeFigureOut">
              <a:rPr lang="tr-TR" smtClean="0"/>
              <a:pPr/>
              <a:t>1.9.2015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A28249B-C511-42A4-92FD-81B07EF980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3CEA9C0D-3A5A-4C0A-854D-DFF54FE8EC29}" type="datetimeFigureOut">
              <a:rPr lang="tr-TR" smtClean="0"/>
              <a:pPr/>
              <a:t>1.9.2015</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8A28249B-C511-42A4-92FD-81B07EF980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3CEA9C0D-3A5A-4C0A-854D-DFF54FE8EC29}" type="datetimeFigureOut">
              <a:rPr lang="tr-TR" smtClean="0"/>
              <a:pPr/>
              <a:t>1.9.2015</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8A28249B-C511-42A4-92FD-81B07EF9805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CEA9C0D-3A5A-4C0A-854D-DFF54FE8EC29}" type="datetimeFigureOut">
              <a:rPr lang="tr-TR" smtClean="0"/>
              <a:pPr/>
              <a:t>1.9.2015</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A28249B-C511-42A4-92FD-81B07EF9805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 Başlık 2"/>
          <p:cNvSpPr>
            <a:spLocks noGrp="1"/>
          </p:cNvSpPr>
          <p:nvPr>
            <p:ph type="subTitle" idx="1"/>
          </p:nvPr>
        </p:nvSpPr>
        <p:spPr>
          <a:xfrm>
            <a:off x="1727200" y="2348880"/>
            <a:ext cx="5712179" cy="2911742"/>
          </a:xfrm>
        </p:spPr>
        <p:txBody>
          <a:bodyPr>
            <a:normAutofit/>
          </a:bodyPr>
          <a:lstStyle/>
          <a:p>
            <a:r>
              <a:rPr lang="tr-TR" dirty="0"/>
              <a:t>Çocuklarda zeka gelişiminin en yoğun olduğu dönem 3–11 yaş aralığı olup bu dönemlerde beyin </a:t>
            </a:r>
            <a:r>
              <a:rPr lang="tr-TR" dirty="0" smtClean="0"/>
              <a:t>gelişimine </a:t>
            </a:r>
            <a:r>
              <a:rPr lang="tr-TR" dirty="0"/>
              <a:t>çok dikkat edilmelidir</a:t>
            </a:r>
            <a:r>
              <a:rPr lang="tr-TR" dirty="0" smtClean="0"/>
              <a:t>.. </a:t>
            </a:r>
          </a:p>
          <a:p>
            <a:endParaRPr lang="tr-TR" dirty="0"/>
          </a:p>
        </p:txBody>
      </p:sp>
      <p:pic>
        <p:nvPicPr>
          <p:cNvPr id="1026" name="Picture 2" descr="C:\Users\USER\Pictures\ba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3789040"/>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7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 Başlık 1"/>
          <p:cNvSpPr>
            <a:spLocks noGrp="1"/>
          </p:cNvSpPr>
          <p:nvPr>
            <p:ph type="subTitle" idx="1"/>
          </p:nvPr>
        </p:nvSpPr>
        <p:spPr>
          <a:xfrm>
            <a:off x="1727200" y="1916832"/>
            <a:ext cx="5712179" cy="3343790"/>
          </a:xfrm>
        </p:spPr>
        <p:txBody>
          <a:bodyPr>
            <a:normAutofit fontScale="70000" lnSpcReduction="20000"/>
          </a:bodyPr>
          <a:lstStyle/>
          <a:p>
            <a:r>
              <a:rPr lang="tr-TR" sz="5700" dirty="0"/>
              <a:t> </a:t>
            </a:r>
            <a:r>
              <a:rPr lang="tr-TR" sz="4000" dirty="0"/>
              <a:t>Satrancın Faydaları</a:t>
            </a:r>
            <a:r>
              <a:rPr lang="tr-TR" sz="4000" dirty="0" smtClean="0"/>
              <a:t>:</a:t>
            </a:r>
          </a:p>
          <a:p>
            <a:pPr marL="457200" lvl="0" indent="-457200" algn="l">
              <a:buFont typeface="+mj-lt"/>
              <a:buAutoNum type="arabicParenR"/>
            </a:pPr>
            <a:r>
              <a:rPr lang="tr-TR" dirty="0" smtClean="0"/>
              <a:t>Öngörü </a:t>
            </a:r>
            <a:r>
              <a:rPr lang="tr-TR" dirty="0"/>
              <a:t>gelişimini sağlar.</a:t>
            </a:r>
          </a:p>
          <a:p>
            <a:pPr marL="457200" lvl="0" indent="-457200" algn="l">
              <a:buFont typeface="+mj-lt"/>
              <a:buAutoNum type="arabicParenR"/>
            </a:pPr>
            <a:r>
              <a:rPr lang="tr-TR" dirty="0" smtClean="0"/>
              <a:t>Fotoğrafik </a:t>
            </a:r>
            <a:r>
              <a:rPr lang="tr-TR" dirty="0"/>
              <a:t>hafızayı geliştirir.</a:t>
            </a:r>
          </a:p>
          <a:p>
            <a:pPr marL="457200" lvl="0" indent="-457200" algn="l">
              <a:buFont typeface="+mj-lt"/>
              <a:buAutoNum type="arabicParenR"/>
            </a:pPr>
            <a:r>
              <a:rPr lang="tr-TR" dirty="0" smtClean="0"/>
              <a:t>Uzamsal </a:t>
            </a:r>
            <a:r>
              <a:rPr lang="tr-TR" dirty="0"/>
              <a:t>bakış açısı kazanılması adına en önemli destektir.</a:t>
            </a:r>
          </a:p>
          <a:p>
            <a:pPr marL="457200" lvl="0" indent="-457200" algn="l">
              <a:buFont typeface="+mj-lt"/>
              <a:buAutoNum type="arabicParenR"/>
            </a:pPr>
            <a:r>
              <a:rPr lang="tr-TR" dirty="0" smtClean="0"/>
              <a:t>Başarının </a:t>
            </a:r>
            <a:r>
              <a:rPr lang="tr-TR" dirty="0"/>
              <a:t>tesadüf olmadığını öğretir.</a:t>
            </a:r>
          </a:p>
          <a:p>
            <a:pPr marL="457200" lvl="0" indent="-457200" algn="l">
              <a:buFont typeface="+mj-lt"/>
              <a:buAutoNum type="arabicParenR"/>
            </a:pPr>
            <a:r>
              <a:rPr lang="tr-TR" dirty="0" smtClean="0"/>
              <a:t>Dikkatini </a:t>
            </a:r>
            <a:r>
              <a:rPr lang="tr-TR" dirty="0"/>
              <a:t>belli bir noktaya kendi isteğiyle yöneltir.</a:t>
            </a:r>
          </a:p>
          <a:p>
            <a:pPr marL="457200" lvl="0" indent="-457200" algn="l">
              <a:buFont typeface="+mj-lt"/>
              <a:buAutoNum type="arabicParenR"/>
            </a:pPr>
            <a:r>
              <a:rPr lang="tr-TR" dirty="0" smtClean="0"/>
              <a:t>Yaratıcı</a:t>
            </a:r>
            <a:r>
              <a:rPr lang="tr-TR" dirty="0"/>
              <a:t>, üretken ve çalışkan sağlar.</a:t>
            </a:r>
          </a:p>
          <a:p>
            <a:pPr marL="457200" lvl="0" indent="-457200" algn="l">
              <a:buFont typeface="+mj-lt"/>
              <a:buAutoNum type="arabicParenR"/>
            </a:pPr>
            <a:r>
              <a:rPr lang="tr-TR" dirty="0" smtClean="0"/>
              <a:t>İnsanlara </a:t>
            </a:r>
            <a:r>
              <a:rPr lang="tr-TR" dirty="0"/>
              <a:t>karşı saygılı ve anlayışlı olmasına yardımcı olur.</a:t>
            </a:r>
          </a:p>
          <a:p>
            <a:pPr marL="457200" indent="-457200" algn="l">
              <a:buFont typeface="+mj-lt"/>
              <a:buAutoNum type="arabicParenR"/>
            </a:pPr>
            <a:r>
              <a:rPr lang="tr-TR" dirty="0" smtClean="0"/>
              <a:t>Mücadele </a:t>
            </a:r>
            <a:r>
              <a:rPr lang="tr-TR" dirty="0"/>
              <a:t>gücünü artırır, dostça rekabet duygusunu kazanmayı </a:t>
            </a:r>
            <a:r>
              <a:rPr lang="tr-TR" dirty="0" smtClean="0"/>
              <a:t>öğretir.</a:t>
            </a:r>
            <a:endParaRPr lang="tr-TR" dirty="0"/>
          </a:p>
          <a:p>
            <a:endParaRPr lang="tr-TR" dirty="0"/>
          </a:p>
        </p:txBody>
      </p:sp>
    </p:spTree>
    <p:extLst>
      <p:ext uri="{BB962C8B-B14F-4D97-AF65-F5344CB8AC3E}">
        <p14:creationId xmlns:p14="http://schemas.microsoft.com/office/powerpoint/2010/main" val="325736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1582341"/>
            <a:ext cx="4572000" cy="3416320"/>
          </a:xfrm>
          <a:prstGeom prst="rect">
            <a:avLst/>
          </a:prstGeom>
        </p:spPr>
        <p:txBody>
          <a:bodyPr>
            <a:spAutoFit/>
          </a:bodyPr>
          <a:lstStyle/>
          <a:p>
            <a:pPr lvl="0"/>
            <a:endParaRPr lang="tr-TR" dirty="0" smtClean="0"/>
          </a:p>
          <a:p>
            <a:pPr lvl="0"/>
            <a:endParaRPr lang="tr-TR" dirty="0"/>
          </a:p>
          <a:p>
            <a:pPr lvl="0"/>
            <a:r>
              <a:rPr lang="tr-TR" dirty="0" smtClean="0">
                <a:solidFill>
                  <a:srgbClr val="C00000"/>
                </a:solidFill>
              </a:rPr>
              <a:t> 9</a:t>
            </a:r>
            <a:r>
              <a:rPr lang="tr-TR" dirty="0" smtClean="0"/>
              <a:t>.Kişiliği </a:t>
            </a:r>
            <a:r>
              <a:rPr lang="tr-TR" dirty="0"/>
              <a:t>ve karakteri olumlu yönde etkiler.</a:t>
            </a:r>
          </a:p>
          <a:p>
            <a:pPr lvl="0"/>
            <a:r>
              <a:rPr lang="tr-TR" dirty="0" smtClean="0">
                <a:solidFill>
                  <a:srgbClr val="C00000"/>
                </a:solidFill>
              </a:rPr>
              <a:t>10</a:t>
            </a:r>
            <a:r>
              <a:rPr lang="tr-TR" dirty="0" smtClean="0"/>
              <a:t>.Yenilgiler </a:t>
            </a:r>
            <a:r>
              <a:rPr lang="tr-TR" dirty="0"/>
              <a:t>karşısında direnmeyi öğretir.</a:t>
            </a:r>
          </a:p>
          <a:p>
            <a:pPr lvl="0"/>
            <a:r>
              <a:rPr lang="tr-TR" dirty="0" smtClean="0">
                <a:solidFill>
                  <a:srgbClr val="C00000"/>
                </a:solidFill>
              </a:rPr>
              <a:t>11</a:t>
            </a:r>
            <a:r>
              <a:rPr lang="tr-TR" dirty="0" smtClean="0"/>
              <a:t>.Başarılardan </a:t>
            </a:r>
            <a:r>
              <a:rPr lang="tr-TR" dirty="0"/>
              <a:t>büyük haz alarak, daha da başarılı olmaya yönlendirir.</a:t>
            </a:r>
          </a:p>
          <a:p>
            <a:pPr lvl="0"/>
            <a:r>
              <a:rPr lang="tr-TR" dirty="0" smtClean="0">
                <a:solidFill>
                  <a:srgbClr val="C00000"/>
                </a:solidFill>
              </a:rPr>
              <a:t>12</a:t>
            </a:r>
            <a:r>
              <a:rPr lang="tr-TR" dirty="0" smtClean="0"/>
              <a:t>. </a:t>
            </a:r>
            <a:r>
              <a:rPr lang="tr-TR" dirty="0"/>
              <a:t>Satrançta başarılı olan çocuklar okulda ki derslerinde başarılı olmayı bir görev haline getirir.</a:t>
            </a:r>
          </a:p>
          <a:p>
            <a:pPr lvl="0"/>
            <a:r>
              <a:rPr lang="tr-TR" dirty="0" smtClean="0">
                <a:solidFill>
                  <a:srgbClr val="C00000"/>
                </a:solidFill>
              </a:rPr>
              <a:t>13</a:t>
            </a:r>
            <a:r>
              <a:rPr lang="tr-TR" dirty="0" smtClean="0"/>
              <a:t>. </a:t>
            </a:r>
            <a:r>
              <a:rPr lang="tr-TR" dirty="0"/>
              <a:t>Planlı hareket etmenin önemini öğretir.</a:t>
            </a:r>
          </a:p>
          <a:p>
            <a:pPr lvl="0"/>
            <a:r>
              <a:rPr lang="tr-TR" dirty="0" smtClean="0">
                <a:solidFill>
                  <a:srgbClr val="C00000"/>
                </a:solidFill>
              </a:rPr>
              <a:t>14</a:t>
            </a:r>
            <a:r>
              <a:rPr lang="tr-TR" dirty="0" smtClean="0"/>
              <a:t>.Doğru </a:t>
            </a:r>
            <a:r>
              <a:rPr lang="tr-TR" dirty="0"/>
              <a:t>ve çabuk düşünebilmeye yardım eder.</a:t>
            </a:r>
          </a:p>
        </p:txBody>
      </p:sp>
    </p:spTree>
    <p:extLst>
      <p:ext uri="{BB962C8B-B14F-4D97-AF65-F5344CB8AC3E}">
        <p14:creationId xmlns:p14="http://schemas.microsoft.com/office/powerpoint/2010/main" val="363776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75856" y="2828836"/>
            <a:ext cx="4104456" cy="2308324"/>
          </a:xfrm>
          <a:prstGeom prst="rect">
            <a:avLst/>
          </a:prstGeom>
        </p:spPr>
        <p:txBody>
          <a:bodyPr wrap="square">
            <a:spAutoFit/>
          </a:bodyPr>
          <a:lstStyle/>
          <a:p>
            <a:pPr lvl="0"/>
            <a:r>
              <a:rPr lang="tr-TR" sz="2400" dirty="0" smtClean="0">
                <a:solidFill>
                  <a:srgbClr val="C00000"/>
                </a:solidFill>
              </a:rPr>
              <a:t>15.</a:t>
            </a:r>
            <a:r>
              <a:rPr lang="tr-TR" sz="2400" dirty="0" smtClean="0"/>
              <a:t>Satranç </a:t>
            </a:r>
            <a:r>
              <a:rPr lang="tr-TR" sz="2400" dirty="0"/>
              <a:t>kişilerde ki olumsuz özellikleri çok çabuk ortaya çıkarmaktadır. Özellikle çocuklar da bu tip davranış bozukluklarının erken teşhisi önemlidir.</a:t>
            </a:r>
          </a:p>
        </p:txBody>
      </p:sp>
    </p:spTree>
    <p:extLst>
      <p:ext uri="{BB962C8B-B14F-4D97-AF65-F5344CB8AC3E}">
        <p14:creationId xmlns:p14="http://schemas.microsoft.com/office/powerpoint/2010/main" val="740037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136339"/>
            <a:ext cx="4572000" cy="2862322"/>
          </a:xfrm>
          <a:prstGeom prst="rect">
            <a:avLst/>
          </a:prstGeom>
        </p:spPr>
        <p:txBody>
          <a:bodyPr>
            <a:spAutoFit/>
          </a:bodyPr>
          <a:lstStyle/>
          <a:p>
            <a:r>
              <a:rPr lang="tr-TR" dirty="0"/>
              <a:t>Eğitim araçlarının içinde bu kadar etkili olan başka bir yöntem bulabilmek mümkün değildir. </a:t>
            </a:r>
            <a:endParaRPr lang="tr-TR" dirty="0" smtClean="0"/>
          </a:p>
          <a:p>
            <a:endParaRPr lang="tr-TR" dirty="0"/>
          </a:p>
          <a:p>
            <a:r>
              <a:rPr lang="tr-TR" b="1" dirty="0">
                <a:solidFill>
                  <a:srgbClr val="C00000"/>
                </a:solidFill>
              </a:rPr>
              <a:t>Çocuğunuza çok önemli bir iyilik yapın! Onların satranç öğrenmelerini sağlayın!</a:t>
            </a:r>
            <a:endParaRPr lang="tr-TR" dirty="0">
              <a:solidFill>
                <a:srgbClr val="C00000"/>
              </a:solidFill>
            </a:endParaRPr>
          </a:p>
          <a:p>
            <a:r>
              <a:rPr lang="tr-TR" b="1" dirty="0"/>
              <a:t> </a:t>
            </a:r>
            <a:endParaRPr lang="tr-TR" dirty="0"/>
          </a:p>
          <a:p>
            <a:r>
              <a:rPr lang="tr-TR" b="1" dirty="0"/>
              <a:t> </a:t>
            </a:r>
            <a:endParaRPr lang="tr-TR" dirty="0"/>
          </a:p>
          <a:p>
            <a:r>
              <a:rPr lang="tr-TR" b="1" dirty="0"/>
              <a:t>21.04.2012 Ankara</a:t>
            </a:r>
            <a:endParaRPr lang="tr-TR" dirty="0"/>
          </a:p>
          <a:p>
            <a:r>
              <a:rPr lang="tr-TR" b="1" dirty="0"/>
              <a:t> </a:t>
            </a:r>
            <a:endParaRPr lang="tr-TR" dirty="0"/>
          </a:p>
          <a:p>
            <a:r>
              <a:rPr lang="tr-TR" b="1" dirty="0"/>
              <a:t>WIM Nilüfer Çınar Çorlulu</a:t>
            </a:r>
            <a:endParaRPr lang="tr-TR" dirty="0"/>
          </a:p>
        </p:txBody>
      </p:sp>
    </p:spTree>
    <p:extLst>
      <p:ext uri="{BB962C8B-B14F-4D97-AF65-F5344CB8AC3E}">
        <p14:creationId xmlns:p14="http://schemas.microsoft.com/office/powerpoint/2010/main" val="2025467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05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 Başlık 2"/>
          <p:cNvSpPr>
            <a:spLocks noGrp="1"/>
          </p:cNvSpPr>
          <p:nvPr>
            <p:ph type="subTitle" idx="1"/>
          </p:nvPr>
        </p:nvSpPr>
        <p:spPr>
          <a:xfrm>
            <a:off x="1727200" y="2348880"/>
            <a:ext cx="5712179" cy="2911742"/>
          </a:xfrm>
        </p:spPr>
        <p:txBody>
          <a:bodyPr>
            <a:normAutofit/>
          </a:bodyPr>
          <a:lstStyle/>
          <a:p>
            <a:r>
              <a:rPr lang="tr-TR" dirty="0" smtClean="0"/>
              <a:t>Ancak </a:t>
            </a:r>
            <a:r>
              <a:rPr lang="tr-TR" dirty="0"/>
              <a:t>çocukların çok küçük olduğu bu yaş grubunda yapabileceği zihinsel aktiviteler </a:t>
            </a:r>
            <a:r>
              <a:rPr lang="tr-TR" dirty="0" smtClean="0"/>
              <a:t>bir hayli kısıtlıdır. </a:t>
            </a:r>
          </a:p>
          <a:p>
            <a:endParaRPr lang="tr-TR" dirty="0"/>
          </a:p>
          <a:p>
            <a:endParaRPr lang="tr-TR" dirty="0"/>
          </a:p>
        </p:txBody>
      </p:sp>
      <p:pic>
        <p:nvPicPr>
          <p:cNvPr id="2050" name="Picture 2" descr="C:\Users\USER\Desktop\ankaratsf\sunu\bey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71703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16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 Başlık 2"/>
          <p:cNvSpPr>
            <a:spLocks noGrp="1"/>
          </p:cNvSpPr>
          <p:nvPr>
            <p:ph type="subTitle" idx="1"/>
          </p:nvPr>
        </p:nvSpPr>
        <p:spPr>
          <a:xfrm>
            <a:off x="4211960" y="1844823"/>
            <a:ext cx="3227419" cy="3802265"/>
          </a:xfrm>
        </p:spPr>
        <p:txBody>
          <a:bodyPr>
            <a:normAutofit/>
          </a:bodyPr>
          <a:lstStyle/>
          <a:p>
            <a:r>
              <a:rPr lang="tr-TR" dirty="0" smtClean="0"/>
              <a:t>Genel </a:t>
            </a:r>
            <a:r>
              <a:rPr lang="tr-TR" dirty="0"/>
              <a:t>tavsiyeler lego yapımı, eğitici oyuncaklar, çizgi filmler vs. çocukların </a:t>
            </a:r>
            <a:r>
              <a:rPr lang="tr-TR" dirty="0" smtClean="0"/>
              <a:t>beyinlerini </a:t>
            </a:r>
            <a:r>
              <a:rPr lang="tr-TR" dirty="0"/>
              <a:t>geliştirmede çok da etkili değildir. </a:t>
            </a:r>
            <a:endParaRPr lang="tr-TR" dirty="0" smtClean="0"/>
          </a:p>
          <a:p>
            <a:endParaRPr lang="tr-TR" dirty="0"/>
          </a:p>
        </p:txBody>
      </p:sp>
      <p:pic>
        <p:nvPicPr>
          <p:cNvPr id="3074" name="Picture 2" descr="C:\Users\USER\Desktop\ankaratsf\sunu\4625176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3"/>
            <a:ext cx="2808312" cy="380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3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 Başlık 2"/>
          <p:cNvSpPr>
            <a:spLocks noGrp="1"/>
          </p:cNvSpPr>
          <p:nvPr>
            <p:ph type="subTitle" idx="1"/>
          </p:nvPr>
        </p:nvSpPr>
        <p:spPr>
          <a:xfrm>
            <a:off x="3923928" y="1988840"/>
            <a:ext cx="3515451" cy="3271782"/>
          </a:xfrm>
        </p:spPr>
        <p:txBody>
          <a:bodyPr>
            <a:normAutofit fontScale="77500" lnSpcReduction="20000"/>
          </a:bodyPr>
          <a:lstStyle/>
          <a:p>
            <a:r>
              <a:rPr lang="tr-TR" dirty="0" smtClean="0"/>
              <a:t>Zihin </a:t>
            </a:r>
            <a:r>
              <a:rPr lang="tr-TR" dirty="0"/>
              <a:t>gelişimi için beyni zorlamak gerekir, işte satrancın önemi burada ortaya çıkar. Matematik bilimi de zeka gelişimine destek olan kıymetli bir eğitimdir ancak bu eğitim için çocuğun belli bir yaşa gelmesi gerekmektedir. Matematik biliminin en büyük amacı insanlara analitik düşünmeyi öğretmesi ve problem çözümünü belirli tekniklerle sistematiğe dönüştürmesidir.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988840"/>
            <a:ext cx="2628900" cy="3048000"/>
          </a:xfrm>
          <a:prstGeom prst="rect">
            <a:avLst/>
          </a:prstGeom>
        </p:spPr>
      </p:pic>
    </p:spTree>
    <p:extLst>
      <p:ext uri="{BB962C8B-B14F-4D97-AF65-F5344CB8AC3E}">
        <p14:creationId xmlns:p14="http://schemas.microsoft.com/office/powerpoint/2010/main" val="4073121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 Başlık 2"/>
          <p:cNvSpPr>
            <a:spLocks noGrp="1"/>
          </p:cNvSpPr>
          <p:nvPr>
            <p:ph type="subTitle" idx="1"/>
          </p:nvPr>
        </p:nvSpPr>
        <p:spPr>
          <a:xfrm>
            <a:off x="1331640" y="2132856"/>
            <a:ext cx="6107739" cy="3127766"/>
          </a:xfrm>
        </p:spPr>
        <p:txBody>
          <a:bodyPr>
            <a:normAutofit/>
          </a:bodyPr>
          <a:lstStyle/>
          <a:p>
            <a:r>
              <a:rPr lang="tr-TR" dirty="0"/>
              <a:t>Genellikle matematiği seven ve başaran çocuklar, satrancı da severler. Küçük yaşlarda satranç öğrenip seven çocuklarda ise bu sıra yer değiştirmektedir. Matematik eğitiminin ileriki yaşlarda kazandırdığı olumlu özellikleri çocukların küçük yaşlarda satranç sayesinde kazanmaları da mümkündür</a:t>
            </a:r>
          </a:p>
        </p:txBody>
      </p:sp>
    </p:spTree>
    <p:extLst>
      <p:ext uri="{BB962C8B-B14F-4D97-AF65-F5344CB8AC3E}">
        <p14:creationId xmlns:p14="http://schemas.microsoft.com/office/powerpoint/2010/main" val="136054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 Başlık 1"/>
          <p:cNvSpPr>
            <a:spLocks noGrp="1"/>
          </p:cNvSpPr>
          <p:nvPr>
            <p:ph type="subTitle" idx="1"/>
          </p:nvPr>
        </p:nvSpPr>
        <p:spPr>
          <a:xfrm>
            <a:off x="4716016" y="2060848"/>
            <a:ext cx="3240359" cy="3528392"/>
          </a:xfrm>
        </p:spPr>
        <p:txBody>
          <a:bodyPr>
            <a:normAutofit fontScale="92500" lnSpcReduction="10000"/>
          </a:bodyPr>
          <a:lstStyle/>
          <a:p>
            <a:r>
              <a:rPr lang="tr-TR" dirty="0"/>
              <a:t> Beynin çalışması konusunda yapılan önemli araştırmaların sonuçları bir hayli endişe vericidir. İnsanların büyük bir bölümü beyin potansiyelinin ancak % 6-7’sini kullanabilmektedir. Kullanılmayan hücreler, 6–7 ay gibi kısa bir sürede ölürler.</a:t>
            </a:r>
          </a:p>
          <a:p>
            <a:endParaRPr lang="tr-T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204864"/>
            <a:ext cx="3416668" cy="2016224"/>
          </a:xfrm>
          <a:prstGeom prst="rect">
            <a:avLst/>
          </a:prstGeom>
        </p:spPr>
      </p:pic>
    </p:spTree>
    <p:extLst>
      <p:ext uri="{BB962C8B-B14F-4D97-AF65-F5344CB8AC3E}">
        <p14:creationId xmlns:p14="http://schemas.microsoft.com/office/powerpoint/2010/main" val="71088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 Başlık 1"/>
          <p:cNvSpPr>
            <a:spLocks noGrp="1"/>
          </p:cNvSpPr>
          <p:nvPr>
            <p:ph type="subTitle" idx="1"/>
          </p:nvPr>
        </p:nvSpPr>
        <p:spPr/>
        <p:txBody>
          <a:bodyPr>
            <a:normAutofit fontScale="77500" lnSpcReduction="20000"/>
          </a:bodyPr>
          <a:lstStyle/>
          <a:p>
            <a:r>
              <a:rPr lang="tr-TR" dirty="0"/>
              <a:t>Satranç her şeyden önce oyundur. Sadece çocuklar değil, yetişkinler de oyun oynamayı severler. Burada dikkat edilmesi gereken durum satranç hiç de kolay bir oyun değildir. İlköğretim sırasında özen gösterilmezse çocuğun cesareti kırılıp bu oyundan tamamen uzaklaşabilir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057" y="1880961"/>
            <a:ext cx="2619375" cy="1743075"/>
          </a:xfrm>
          <a:prstGeom prst="rect">
            <a:avLst/>
          </a:prstGeom>
        </p:spPr>
      </p:pic>
    </p:spTree>
    <p:extLst>
      <p:ext uri="{BB962C8B-B14F-4D97-AF65-F5344CB8AC3E}">
        <p14:creationId xmlns:p14="http://schemas.microsoft.com/office/powerpoint/2010/main" val="1709921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 Başlık 1"/>
          <p:cNvSpPr>
            <a:spLocks noGrp="1"/>
          </p:cNvSpPr>
          <p:nvPr>
            <p:ph type="subTitle" idx="1"/>
          </p:nvPr>
        </p:nvSpPr>
        <p:spPr>
          <a:xfrm>
            <a:off x="1835696" y="3645024"/>
            <a:ext cx="5603683" cy="1615598"/>
          </a:xfrm>
        </p:spPr>
        <p:txBody>
          <a:bodyPr>
            <a:normAutofit fontScale="70000" lnSpcReduction="20000"/>
          </a:bodyPr>
          <a:lstStyle/>
          <a:p>
            <a:r>
              <a:rPr lang="tr-TR" dirty="0"/>
              <a:t>Çocuklarda moda olan dikkat dağınıklığı için satranç çok faydalı olup, dikkat toplamayı satranç, oyun havasında çocuğa öğretmektedir. Çocukların satrancı sevmesi için özel bilgisayar programları da hızla artmaktadır.7–8 yaşına kadar satrancın genel ilkeleri öğrenilebilir. Satranca özel yeteneği olan pek </a:t>
            </a:r>
            <a:r>
              <a:rPr lang="tr-TR" dirty="0" smtClean="0"/>
              <a:t>çok çocuk  </a:t>
            </a:r>
            <a:r>
              <a:rPr lang="tr-TR" dirty="0"/>
              <a:t>ise </a:t>
            </a:r>
            <a:r>
              <a:rPr lang="tr-TR" dirty="0" smtClean="0"/>
              <a:t>daha 5- </a:t>
            </a:r>
            <a:r>
              <a:rPr lang="tr-TR" dirty="0"/>
              <a:t>6–7 yaşında iken hatırı sayılır düzeyde oyuncu olabilmiştir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757414"/>
            <a:ext cx="2743200" cy="1700784"/>
          </a:xfrm>
          <a:prstGeom prst="rect">
            <a:avLst/>
          </a:prstGeom>
        </p:spPr>
      </p:pic>
    </p:spTree>
    <p:extLst>
      <p:ext uri="{BB962C8B-B14F-4D97-AF65-F5344CB8AC3E}">
        <p14:creationId xmlns:p14="http://schemas.microsoft.com/office/powerpoint/2010/main" val="3436815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1" y="332656"/>
            <a:ext cx="918051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 Başlık 1"/>
          <p:cNvSpPr>
            <a:spLocks noGrp="1"/>
          </p:cNvSpPr>
          <p:nvPr>
            <p:ph type="subTitle" idx="1"/>
          </p:nvPr>
        </p:nvSpPr>
        <p:spPr>
          <a:xfrm>
            <a:off x="3779912" y="2204864"/>
            <a:ext cx="3659467" cy="3055758"/>
          </a:xfrm>
        </p:spPr>
        <p:txBody>
          <a:bodyPr>
            <a:normAutofit fontScale="85000" lnSpcReduction="10000"/>
          </a:bodyPr>
          <a:lstStyle/>
          <a:p>
            <a:r>
              <a:rPr lang="tr-TR" dirty="0"/>
              <a:t> Çoklu Zekâ kuramının kurucusu Prof.Howard Gardner her insanda türlü yeteneklerin olduğunu, ancak bunların ortaya çıkabilmesi için eğitimin şart olduğunu belirtir. Prof. Gardner, satrancın kişilerin yeteneklerini tespit etmede önemli bir araç olduğunu da, seminerlerinde, kitaplarında bolca vurgulamaktadır. </a:t>
            </a:r>
          </a:p>
          <a:p>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162" y="1916832"/>
            <a:ext cx="2571750" cy="3838575"/>
          </a:xfrm>
          <a:prstGeom prst="rect">
            <a:avLst/>
          </a:prstGeom>
        </p:spPr>
      </p:pic>
    </p:spTree>
    <p:extLst>
      <p:ext uri="{BB962C8B-B14F-4D97-AF65-F5344CB8AC3E}">
        <p14:creationId xmlns:p14="http://schemas.microsoft.com/office/powerpoint/2010/main" val="807542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2344</TotalTime>
  <Words>480</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Raptiye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SATRANÇ FEDERASYONU SATRANÇ HİZMET İÇİ PROGRAM</dc:title>
  <dc:creator>kacar</dc:creator>
  <cp:lastModifiedBy>USER</cp:lastModifiedBy>
  <cp:revision>210</cp:revision>
  <dcterms:created xsi:type="dcterms:W3CDTF">2014-09-09T10:39:51Z</dcterms:created>
  <dcterms:modified xsi:type="dcterms:W3CDTF">2015-09-01T07:11:24Z</dcterms:modified>
</cp:coreProperties>
</file>